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65" r:id="rId2"/>
    <p:sldId id="262" r:id="rId3"/>
  </p:sldIdLst>
  <p:sldSz cx="6858000" cy="9906000" type="A4"/>
  <p:notesSz cx="6858000" cy="9144000"/>
  <p:defaultTextStyle>
    <a:defPPr>
      <a:defRPr lang="es-ES_tradnl"/>
    </a:defPPr>
    <a:lvl1pPr marL="0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60" userDrawn="1">
          <p15:clr>
            <a:srgbClr val="A4A3A4"/>
          </p15:clr>
        </p15:guide>
        <p15:guide id="2" orient="horz" pos="2700" userDrawn="1">
          <p15:clr>
            <a:srgbClr val="A4A3A4"/>
          </p15:clr>
        </p15:guide>
        <p15:guide id="3" pos="247" userDrawn="1">
          <p15:clr>
            <a:srgbClr val="A4A3A4"/>
          </p15:clr>
        </p15:guide>
        <p15:guide id="4" pos="4073" userDrawn="1">
          <p15:clr>
            <a:srgbClr val="A4A3A4"/>
          </p15:clr>
        </p15:guide>
        <p15:guide id="5" orient="horz" pos="3309" userDrawn="1">
          <p15:clr>
            <a:srgbClr val="A4A3A4"/>
          </p15:clr>
        </p15:guide>
        <p15:guide id="6" orient="horz" pos="347" userDrawn="1">
          <p15:clr>
            <a:srgbClr val="A4A3A4"/>
          </p15:clr>
        </p15:guide>
        <p15:guide id="7" pos="13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DFF"/>
    <a:srgbClr val="03A8E3"/>
    <a:srgbClr val="575756"/>
    <a:srgbClr val="1F2241"/>
    <a:srgbClr val="FFD300"/>
    <a:srgbClr val="001E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94"/>
  </p:normalViewPr>
  <p:slideViewPr>
    <p:cSldViewPr snapToGrid="0" snapToObjects="1">
      <p:cViewPr varScale="1">
        <p:scale>
          <a:sx n="84" d="100"/>
          <a:sy n="84" d="100"/>
        </p:scale>
        <p:origin x="2576" y="184"/>
      </p:cViewPr>
      <p:guideLst>
        <p:guide pos="2160"/>
        <p:guide orient="horz" pos="2700"/>
        <p:guide pos="247"/>
        <p:guide pos="4073"/>
        <p:guide orient="horz" pos="3309"/>
        <p:guide orient="horz" pos="347"/>
        <p:guide pos="137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4AA37-E573-4E8E-A1E8-103A44D716AF}" type="datetimeFigureOut">
              <a:rPr lang="es-ES" smtClean="0"/>
              <a:t>14/2/22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A0FBD-47AF-4A7E-9C8F-F30C12DEAC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5948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9A0FBD-47AF-4A7E-9C8F-F30C12DEACD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2641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9A0FBD-47AF-4A7E-9C8F-F30C12DEACD0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5340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6" indent="0" algn="ctr">
              <a:buNone/>
              <a:defRPr sz="1200"/>
            </a:lvl4pPr>
            <a:lvl5pPr marL="1371568" indent="0" algn="ctr">
              <a:buNone/>
              <a:defRPr sz="1200"/>
            </a:lvl5pPr>
            <a:lvl6pPr marL="1714459" indent="0" algn="ctr">
              <a:buNone/>
              <a:defRPr sz="1200"/>
            </a:lvl6pPr>
            <a:lvl7pPr marL="2057351" indent="0" algn="ctr">
              <a:buNone/>
              <a:defRPr sz="1200"/>
            </a:lvl7pPr>
            <a:lvl8pPr marL="2400243" indent="0" algn="ctr">
              <a:buNone/>
              <a:defRPr sz="1200"/>
            </a:lvl8pPr>
            <a:lvl9pPr marL="2743135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B0A2D-165E-0148-B880-3FAEA503B074}" type="datetimeFigureOut">
              <a:rPr lang="es-ES_tradnl" smtClean="0"/>
              <a:t>14/2/22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ED22A-B7A5-484E-A148-7BA2FFDE9D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9502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B0A2D-165E-0148-B880-3FAEA503B074}" type="datetimeFigureOut">
              <a:rPr lang="es-ES_tradnl" smtClean="0"/>
              <a:t>14/2/22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ED22A-B7A5-484E-A148-7BA2FFDE9D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2593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B0A2D-165E-0148-B880-3FAEA503B074}" type="datetimeFigureOut">
              <a:rPr lang="es-ES_tradnl" smtClean="0"/>
              <a:t>14/2/22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ED22A-B7A5-484E-A148-7BA2FFDE9D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3471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B0A2D-165E-0148-B880-3FAEA503B074}" type="datetimeFigureOut">
              <a:rPr lang="es-ES_tradnl" smtClean="0"/>
              <a:t>14/2/22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ED22A-B7A5-484E-A148-7BA2FFDE9D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41281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7"/>
            <a:ext cx="5915025" cy="216693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5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B0A2D-165E-0148-B880-3FAEA503B074}" type="datetimeFigureOut">
              <a:rPr lang="es-ES_tradnl" smtClean="0"/>
              <a:t>14/2/22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ED22A-B7A5-484E-A148-7BA2FFDE9D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6115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2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B0A2D-165E-0148-B880-3FAEA503B074}" type="datetimeFigureOut">
              <a:rPr lang="es-ES_tradnl" smtClean="0"/>
              <a:t>14/2/22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ED22A-B7A5-484E-A148-7BA2FFDE9D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85718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6" indent="0">
              <a:buNone/>
              <a:defRPr sz="1200" b="1"/>
            </a:lvl4pPr>
            <a:lvl5pPr marL="1371568" indent="0">
              <a:buNone/>
              <a:defRPr sz="1200" b="1"/>
            </a:lvl5pPr>
            <a:lvl6pPr marL="1714459" indent="0">
              <a:buNone/>
              <a:defRPr sz="1200" b="1"/>
            </a:lvl6pPr>
            <a:lvl7pPr marL="2057351" indent="0">
              <a:buNone/>
              <a:defRPr sz="1200" b="1"/>
            </a:lvl7pPr>
            <a:lvl8pPr marL="2400243" indent="0">
              <a:buNone/>
              <a:defRPr sz="1200" b="1"/>
            </a:lvl8pPr>
            <a:lvl9pPr marL="2743135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3"/>
            <a:ext cx="2901255" cy="53221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4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6" indent="0">
              <a:buNone/>
              <a:defRPr sz="1200" b="1"/>
            </a:lvl4pPr>
            <a:lvl5pPr marL="1371568" indent="0">
              <a:buNone/>
              <a:defRPr sz="1200" b="1"/>
            </a:lvl5pPr>
            <a:lvl6pPr marL="1714459" indent="0">
              <a:buNone/>
              <a:defRPr sz="1200" b="1"/>
            </a:lvl6pPr>
            <a:lvl7pPr marL="2057351" indent="0">
              <a:buNone/>
              <a:defRPr sz="1200" b="1"/>
            </a:lvl7pPr>
            <a:lvl8pPr marL="2400243" indent="0">
              <a:buNone/>
              <a:defRPr sz="1200" b="1"/>
            </a:lvl8pPr>
            <a:lvl9pPr marL="2743135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3"/>
            <a:ext cx="2915544" cy="53221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B0A2D-165E-0148-B880-3FAEA503B074}" type="datetimeFigureOut">
              <a:rPr lang="es-ES_tradnl" smtClean="0"/>
              <a:t>14/2/22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ED22A-B7A5-484E-A148-7BA2FFDE9D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77556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B0A2D-165E-0148-B880-3FAEA503B074}" type="datetimeFigureOut">
              <a:rPr lang="es-ES_tradnl" smtClean="0"/>
              <a:t>14/2/22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ED22A-B7A5-484E-A148-7BA2FFDE9D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47248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B0A2D-165E-0148-B880-3FAEA503B074}" type="datetimeFigureOut">
              <a:rPr lang="es-ES_tradnl" smtClean="0"/>
              <a:t>14/2/22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ED22A-B7A5-484E-A148-7BA2FFDE9D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2940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0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3"/>
            <a:ext cx="3471862" cy="70396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0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6" indent="0">
              <a:buNone/>
              <a:defRPr sz="750"/>
            </a:lvl4pPr>
            <a:lvl5pPr marL="1371568" indent="0">
              <a:buNone/>
              <a:defRPr sz="750"/>
            </a:lvl5pPr>
            <a:lvl6pPr marL="1714459" indent="0">
              <a:buNone/>
              <a:defRPr sz="750"/>
            </a:lvl6pPr>
            <a:lvl7pPr marL="2057351" indent="0">
              <a:buNone/>
              <a:defRPr sz="750"/>
            </a:lvl7pPr>
            <a:lvl8pPr marL="2400243" indent="0">
              <a:buNone/>
              <a:defRPr sz="750"/>
            </a:lvl8pPr>
            <a:lvl9pPr marL="2743135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B0A2D-165E-0148-B880-3FAEA503B074}" type="datetimeFigureOut">
              <a:rPr lang="es-ES_tradnl" smtClean="0"/>
              <a:t>14/2/22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ED22A-B7A5-484E-A148-7BA2FFDE9D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4360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0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3"/>
            <a:ext cx="3471862" cy="7039680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6" indent="0">
              <a:buNone/>
              <a:defRPr sz="1500"/>
            </a:lvl4pPr>
            <a:lvl5pPr marL="1371568" indent="0">
              <a:buNone/>
              <a:defRPr sz="1500"/>
            </a:lvl5pPr>
            <a:lvl6pPr marL="1714459" indent="0">
              <a:buNone/>
              <a:defRPr sz="1500"/>
            </a:lvl6pPr>
            <a:lvl7pPr marL="2057351" indent="0">
              <a:buNone/>
              <a:defRPr sz="1500"/>
            </a:lvl7pPr>
            <a:lvl8pPr marL="2400243" indent="0">
              <a:buNone/>
              <a:defRPr sz="1500"/>
            </a:lvl8pPr>
            <a:lvl9pPr marL="2743135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0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6" indent="0">
              <a:buNone/>
              <a:defRPr sz="750"/>
            </a:lvl4pPr>
            <a:lvl5pPr marL="1371568" indent="0">
              <a:buNone/>
              <a:defRPr sz="750"/>
            </a:lvl5pPr>
            <a:lvl6pPr marL="1714459" indent="0">
              <a:buNone/>
              <a:defRPr sz="750"/>
            </a:lvl6pPr>
            <a:lvl7pPr marL="2057351" indent="0">
              <a:buNone/>
              <a:defRPr sz="750"/>
            </a:lvl7pPr>
            <a:lvl8pPr marL="2400243" indent="0">
              <a:buNone/>
              <a:defRPr sz="750"/>
            </a:lvl8pPr>
            <a:lvl9pPr marL="2743135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B0A2D-165E-0148-B880-3FAEA503B074}" type="datetimeFigureOut">
              <a:rPr lang="es-ES_tradnl" smtClean="0"/>
              <a:t>14/2/22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ED22A-B7A5-484E-A148-7BA2FFDE9D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33060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6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B0A2D-165E-0148-B880-3FAEA503B074}" type="datetimeFigureOut">
              <a:rPr lang="es-ES_tradnl" smtClean="0"/>
              <a:t>14/2/22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6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6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ED22A-B7A5-484E-A148-7BA2FFDE9DF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24087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2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3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9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81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9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51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ítulo 2"/>
          <p:cNvSpPr txBox="1">
            <a:spLocks/>
          </p:cNvSpPr>
          <p:nvPr/>
        </p:nvSpPr>
        <p:spPr>
          <a:xfrm>
            <a:off x="183197" y="3725419"/>
            <a:ext cx="5988758" cy="5433826"/>
          </a:xfrm>
          <a:prstGeom prst="rect">
            <a:avLst/>
          </a:prstGeom>
        </p:spPr>
        <p:txBody>
          <a:bodyPr vert="horz" lIns="0" tIns="0" rIns="0" bIns="0" rtlCol="0">
            <a:normAutofit fontScale="70000" lnSpcReduction="20000"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14"/>
              </a:lnSpc>
            </a:pPr>
            <a:r>
              <a:rPr lang="es-ES_tradnl" sz="1200" b="1" dirty="0">
                <a:solidFill>
                  <a:srgbClr val="00B0F0"/>
                </a:solidFill>
                <a:latin typeface="Effra" charset="0"/>
                <a:ea typeface="Effra Light" charset="0"/>
                <a:cs typeface="Effra Light" charset="0"/>
              </a:rPr>
              <a:t>APRESENTAÇÃO</a:t>
            </a:r>
          </a:p>
          <a:p>
            <a:pPr marL="171450" indent="-171450" algn="l">
              <a:lnSpc>
                <a:spcPct val="170000"/>
              </a:lnSpc>
              <a:buFont typeface="Wingdings" pitchFamily="2" charset="2"/>
              <a:buChar char="§"/>
            </a:pPr>
            <a:r>
              <a:rPr lang="es-ES_tradnl" sz="1100" dirty="0" err="1">
                <a:latin typeface="Effra" charset="0"/>
              </a:rPr>
              <a:t>Atualmente</a:t>
            </a:r>
            <a:r>
              <a:rPr lang="es-ES_tradnl" sz="1100" dirty="0">
                <a:latin typeface="Effra" charset="0"/>
              </a:rPr>
              <a:t> os dispositivos de sutura </a:t>
            </a:r>
            <a:r>
              <a:rPr lang="es-ES_tradnl" sz="1100" dirty="0" err="1">
                <a:latin typeface="Effra" charset="0"/>
              </a:rPr>
              <a:t>mecânica</a:t>
            </a:r>
            <a:r>
              <a:rPr lang="es-ES_tradnl" sz="1100" dirty="0">
                <a:latin typeface="Effra" charset="0"/>
              </a:rPr>
              <a:t> </a:t>
            </a:r>
            <a:r>
              <a:rPr lang="es-ES_tradnl" sz="1100" dirty="0" err="1">
                <a:latin typeface="Effra" charset="0"/>
              </a:rPr>
              <a:t>são</a:t>
            </a:r>
            <a:r>
              <a:rPr lang="es-ES_tradnl" sz="1100" dirty="0">
                <a:latin typeface="Effra" charset="0"/>
              </a:rPr>
              <a:t> usados </a:t>
            </a:r>
            <a:r>
              <a:rPr lang="es-ES_tradnl" sz="1100" dirty="0" err="1">
                <a:latin typeface="Effra" charset="0"/>
              </a:rPr>
              <a:t>com</a:t>
            </a:r>
            <a:r>
              <a:rPr lang="es-ES_tradnl" sz="1100" dirty="0">
                <a:latin typeface="Effra" charset="0"/>
              </a:rPr>
              <a:t> enorme </a:t>
            </a:r>
            <a:r>
              <a:rPr lang="es-ES_tradnl" sz="1100" dirty="0" err="1">
                <a:latin typeface="Effra" charset="0"/>
              </a:rPr>
              <a:t>frequência</a:t>
            </a:r>
            <a:r>
              <a:rPr lang="es-ES_tradnl" sz="1100" dirty="0">
                <a:latin typeface="Effra" charset="0"/>
              </a:rPr>
              <a:t>, </a:t>
            </a:r>
            <a:r>
              <a:rPr lang="es-ES_tradnl" sz="1100" dirty="0" err="1">
                <a:latin typeface="Effra" charset="0"/>
              </a:rPr>
              <a:t>dessa</a:t>
            </a:r>
            <a:r>
              <a:rPr lang="es-ES_tradnl" sz="1100" dirty="0">
                <a:latin typeface="Effra" charset="0"/>
              </a:rPr>
              <a:t> forma raramente </a:t>
            </a:r>
            <a:r>
              <a:rPr lang="es-ES_tradnl" sz="1100" dirty="0" err="1">
                <a:latin typeface="Effra" charset="0"/>
              </a:rPr>
              <a:t>há</a:t>
            </a:r>
            <a:r>
              <a:rPr lang="es-ES_tradnl" sz="1100" dirty="0">
                <a:latin typeface="Effra" charset="0"/>
              </a:rPr>
              <a:t> </a:t>
            </a:r>
            <a:r>
              <a:rPr lang="es-ES_tradnl" sz="1100" dirty="0" err="1">
                <a:latin typeface="Effra" charset="0"/>
              </a:rPr>
              <a:t>possibilidade</a:t>
            </a:r>
            <a:r>
              <a:rPr lang="es-ES_tradnl" sz="1100" dirty="0">
                <a:latin typeface="Effra" charset="0"/>
              </a:rPr>
              <a:t> de </a:t>
            </a:r>
            <a:r>
              <a:rPr lang="es-ES_tradnl" sz="1100" dirty="0" err="1">
                <a:latin typeface="Effra" charset="0"/>
              </a:rPr>
              <a:t>treino</a:t>
            </a:r>
            <a:r>
              <a:rPr lang="es-ES_tradnl" sz="1100" dirty="0">
                <a:latin typeface="Effra" charset="0"/>
              </a:rPr>
              <a:t> </a:t>
            </a:r>
            <a:r>
              <a:rPr lang="es-ES_tradnl" sz="1100" dirty="0" err="1">
                <a:latin typeface="Effra" charset="0"/>
              </a:rPr>
              <a:t>em</a:t>
            </a:r>
            <a:r>
              <a:rPr lang="es-ES_tradnl" sz="1100" dirty="0">
                <a:latin typeface="Effra" charset="0"/>
              </a:rPr>
              <a:t> anastomoses </a:t>
            </a:r>
            <a:r>
              <a:rPr lang="es-ES_tradnl" sz="1100" dirty="0" err="1">
                <a:latin typeface="Effra" charset="0"/>
              </a:rPr>
              <a:t>intestinais</a:t>
            </a:r>
            <a:r>
              <a:rPr lang="es-ES_tradnl" sz="1100" dirty="0">
                <a:latin typeface="Effra" charset="0"/>
              </a:rPr>
              <a:t> </a:t>
            </a:r>
            <a:r>
              <a:rPr lang="es-ES_tradnl" sz="1100" dirty="0" err="1">
                <a:latin typeface="Effra" charset="0"/>
              </a:rPr>
              <a:t>manuais</a:t>
            </a:r>
            <a:r>
              <a:rPr lang="es-ES_tradnl" sz="1100" dirty="0">
                <a:latin typeface="Effra" charset="0"/>
              </a:rPr>
              <a:t>, </a:t>
            </a:r>
            <a:r>
              <a:rPr lang="es-ES_tradnl" sz="1100" dirty="0" err="1">
                <a:latin typeface="Effra" charset="0"/>
              </a:rPr>
              <a:t>assim</a:t>
            </a:r>
            <a:r>
              <a:rPr lang="es-ES_tradnl" sz="1100" dirty="0">
                <a:latin typeface="Effra" charset="0"/>
              </a:rPr>
              <a:t>, </a:t>
            </a:r>
            <a:r>
              <a:rPr lang="es-ES_tradnl" sz="1100" dirty="0" err="1">
                <a:latin typeface="Effra" charset="0"/>
              </a:rPr>
              <a:t>começa</a:t>
            </a:r>
            <a:r>
              <a:rPr lang="es-ES_tradnl" sz="1100" dirty="0">
                <a:latin typeface="Effra" charset="0"/>
              </a:rPr>
              <a:t> a </a:t>
            </a:r>
            <a:r>
              <a:rPr lang="es-ES_tradnl" sz="1100" dirty="0" err="1">
                <a:latin typeface="Effra" charset="0"/>
              </a:rPr>
              <a:t>haver</a:t>
            </a:r>
            <a:r>
              <a:rPr lang="es-ES_tradnl" sz="1100" dirty="0">
                <a:latin typeface="Effra" charset="0"/>
              </a:rPr>
              <a:t> </a:t>
            </a:r>
            <a:r>
              <a:rPr lang="es-ES_tradnl" sz="1100" dirty="0" err="1">
                <a:latin typeface="Effra" charset="0"/>
              </a:rPr>
              <a:t>uma</a:t>
            </a:r>
            <a:r>
              <a:rPr lang="es-ES_tradnl" sz="1100" dirty="0">
                <a:latin typeface="Effra" charset="0"/>
              </a:rPr>
              <a:t> </a:t>
            </a:r>
            <a:r>
              <a:rPr lang="es-ES_tradnl" sz="1100" dirty="0" err="1">
                <a:latin typeface="Effra" charset="0"/>
              </a:rPr>
              <a:t>lacuna</a:t>
            </a:r>
            <a:r>
              <a:rPr lang="es-ES_tradnl" sz="1100" dirty="0">
                <a:latin typeface="Effra" charset="0"/>
              </a:rPr>
              <a:t> na </a:t>
            </a:r>
            <a:r>
              <a:rPr lang="es-ES_tradnl" sz="1100" dirty="0" err="1">
                <a:latin typeface="Effra" charset="0"/>
              </a:rPr>
              <a:t>formação</a:t>
            </a:r>
            <a:r>
              <a:rPr lang="es-ES_tradnl" sz="1100" dirty="0">
                <a:latin typeface="Effra" charset="0"/>
              </a:rPr>
              <a:t> dos </a:t>
            </a:r>
            <a:r>
              <a:rPr lang="es-ES_tradnl" sz="1100" dirty="0" err="1">
                <a:latin typeface="Effra" charset="0"/>
              </a:rPr>
              <a:t>cirurgiões</a:t>
            </a:r>
            <a:r>
              <a:rPr lang="es-ES_tradnl" sz="1100" dirty="0">
                <a:latin typeface="Effra" charset="0"/>
              </a:rPr>
              <a:t> </a:t>
            </a:r>
            <a:r>
              <a:rPr lang="es-ES_tradnl" sz="1100" dirty="0" err="1">
                <a:latin typeface="Effra" charset="0"/>
              </a:rPr>
              <a:t>em</a:t>
            </a:r>
            <a:r>
              <a:rPr lang="es-ES_tradnl" sz="1100" dirty="0">
                <a:latin typeface="Effra" charset="0"/>
              </a:rPr>
              <a:t> anastomoses </a:t>
            </a:r>
            <a:r>
              <a:rPr lang="es-ES_tradnl" sz="1100" dirty="0" err="1">
                <a:latin typeface="Effra" charset="0"/>
              </a:rPr>
              <a:t>manuais</a:t>
            </a:r>
            <a:r>
              <a:rPr lang="es-ES_tradnl" sz="1100" dirty="0">
                <a:latin typeface="Effra" charset="0"/>
              </a:rPr>
              <a:t>. A </a:t>
            </a:r>
            <a:r>
              <a:rPr lang="es-ES_tradnl" sz="1100" dirty="0" err="1">
                <a:latin typeface="Effra" charset="0"/>
              </a:rPr>
              <a:t>frequência</a:t>
            </a:r>
            <a:r>
              <a:rPr lang="es-ES_tradnl" sz="1100" dirty="0">
                <a:latin typeface="Effra" charset="0"/>
              </a:rPr>
              <a:t> dos cursos permite a </a:t>
            </a:r>
            <a:r>
              <a:rPr lang="es-ES_tradnl" sz="1100" dirty="0" err="1">
                <a:latin typeface="Effra" charset="0"/>
              </a:rPr>
              <a:t>familiarização</a:t>
            </a:r>
            <a:r>
              <a:rPr lang="es-ES_tradnl" sz="1100" dirty="0">
                <a:latin typeface="Effra" charset="0"/>
              </a:rPr>
              <a:t> </a:t>
            </a:r>
            <a:r>
              <a:rPr lang="es-ES_tradnl" sz="1100" dirty="0" err="1">
                <a:latin typeface="Effra" charset="0"/>
              </a:rPr>
              <a:t>com</a:t>
            </a:r>
            <a:r>
              <a:rPr lang="es-ES_tradnl" sz="1100" dirty="0">
                <a:latin typeface="Effra" charset="0"/>
              </a:rPr>
              <a:t> os tipos de anastomoses, </a:t>
            </a:r>
            <a:r>
              <a:rPr lang="es-ES_tradnl" sz="1100" dirty="0" err="1">
                <a:latin typeface="Effra" charset="0"/>
              </a:rPr>
              <a:t>escolha</a:t>
            </a:r>
            <a:r>
              <a:rPr lang="es-ES_tradnl" sz="1100" dirty="0">
                <a:latin typeface="Effra" charset="0"/>
              </a:rPr>
              <a:t> dos </a:t>
            </a:r>
            <a:r>
              <a:rPr lang="es-ES_tradnl" sz="1100" dirty="0" err="1">
                <a:latin typeface="Effra" charset="0"/>
              </a:rPr>
              <a:t>fios</a:t>
            </a:r>
            <a:r>
              <a:rPr lang="es-ES_tradnl" sz="1100" dirty="0">
                <a:latin typeface="Effra" charset="0"/>
              </a:rPr>
              <a:t> </a:t>
            </a:r>
            <a:r>
              <a:rPr lang="es-ES_tradnl" sz="1100" dirty="0" err="1">
                <a:latin typeface="Effra" charset="0"/>
              </a:rPr>
              <a:t>adequados</a:t>
            </a:r>
            <a:r>
              <a:rPr lang="es-ES_tradnl" sz="1100" dirty="0">
                <a:latin typeface="Effra" charset="0"/>
              </a:rPr>
              <a:t> e como </a:t>
            </a:r>
            <a:r>
              <a:rPr lang="es-ES_tradnl" sz="1100" dirty="0" err="1">
                <a:latin typeface="Effra" charset="0"/>
              </a:rPr>
              <a:t>confecionar</a:t>
            </a:r>
            <a:r>
              <a:rPr lang="es-ES_tradnl" sz="1100" dirty="0">
                <a:latin typeface="Effra" charset="0"/>
              </a:rPr>
              <a:t> anastomoses </a:t>
            </a:r>
            <a:r>
              <a:rPr lang="es-ES_tradnl" sz="1100" dirty="0" err="1">
                <a:latin typeface="Effra" charset="0"/>
              </a:rPr>
              <a:t>manuais</a:t>
            </a:r>
            <a:endParaRPr lang="es-ES_tradnl" sz="1100" dirty="0">
              <a:latin typeface="Effra" charset="0"/>
            </a:endParaRPr>
          </a:p>
          <a:p>
            <a:pPr algn="l">
              <a:lnSpc>
                <a:spcPts val="1814"/>
              </a:lnSpc>
            </a:pPr>
            <a:r>
              <a:rPr lang="es-ES_tradnl" sz="1200" b="1" dirty="0">
                <a:solidFill>
                  <a:srgbClr val="00B0F0"/>
                </a:solidFill>
                <a:latin typeface="Effra" charset="0"/>
                <a:ea typeface="Effra" charset="0"/>
                <a:cs typeface="Effra" charset="0"/>
              </a:rPr>
              <a:t>OBJETIVOS</a:t>
            </a:r>
          </a:p>
          <a:p>
            <a:pPr marL="171450" indent="-171450" algn="l">
              <a:lnSpc>
                <a:spcPct val="120000"/>
              </a:lnSpc>
              <a:buFont typeface="Wingdings" pitchFamily="2" charset="2"/>
              <a:buChar char="§"/>
            </a:pPr>
            <a:r>
              <a:rPr lang="pt-PT" sz="1200" dirty="0">
                <a:latin typeface="Effra" charset="0"/>
              </a:rPr>
              <a:t>Compreensão dos princípio das anastomoses intestinais</a:t>
            </a:r>
          </a:p>
          <a:p>
            <a:pPr marL="171450" indent="-171450" algn="l">
              <a:lnSpc>
                <a:spcPct val="120000"/>
              </a:lnSpc>
              <a:buFont typeface="Wingdings" pitchFamily="2" charset="2"/>
              <a:buChar char="§"/>
            </a:pPr>
            <a:r>
              <a:rPr lang="pt-PT" sz="1200" dirty="0">
                <a:latin typeface="Effra" charset="0"/>
              </a:rPr>
              <a:t>Seleção dos fios</a:t>
            </a:r>
          </a:p>
          <a:p>
            <a:pPr marL="171450" indent="-171450" algn="l">
              <a:lnSpc>
                <a:spcPct val="120000"/>
              </a:lnSpc>
              <a:buFont typeface="Wingdings" pitchFamily="2" charset="2"/>
              <a:buChar char="§"/>
            </a:pPr>
            <a:r>
              <a:rPr lang="pt-PT" sz="1200" dirty="0">
                <a:latin typeface="Effra" charset="0"/>
              </a:rPr>
              <a:t>Identificação do material necessário</a:t>
            </a:r>
          </a:p>
          <a:p>
            <a:pPr marL="171450" indent="-171450" algn="l">
              <a:lnSpc>
                <a:spcPct val="120000"/>
              </a:lnSpc>
              <a:buFont typeface="Wingdings" pitchFamily="2" charset="2"/>
              <a:buChar char="§"/>
            </a:pPr>
            <a:r>
              <a:rPr lang="pt-PT" sz="1200" dirty="0">
                <a:latin typeface="Effra" charset="0"/>
              </a:rPr>
              <a:t>Realização de anastomoses manuais em víscera animal preparada</a:t>
            </a:r>
          </a:p>
          <a:p>
            <a:pPr marL="171450" indent="-171450" algn="l">
              <a:lnSpc>
                <a:spcPct val="120000"/>
              </a:lnSpc>
              <a:buFont typeface="Wingdings" pitchFamily="2" charset="2"/>
              <a:buChar char="§"/>
            </a:pPr>
            <a:r>
              <a:rPr lang="pt-PT" sz="1200" dirty="0">
                <a:latin typeface="Effra" charset="0"/>
              </a:rPr>
              <a:t>Realização de anastomoses mecânicas</a:t>
            </a:r>
          </a:p>
          <a:p>
            <a:pPr algn="l">
              <a:lnSpc>
                <a:spcPct val="100000"/>
              </a:lnSpc>
              <a:spcBef>
                <a:spcPts val="400"/>
              </a:spcBef>
            </a:pPr>
            <a:endParaRPr lang="es-ES" sz="1200" dirty="0">
              <a:solidFill>
                <a:srgbClr val="001E46"/>
              </a:solidFill>
              <a:latin typeface="Effra" panose="020B0603020203020204" pitchFamily="34" charset="0"/>
              <a:ea typeface="Effra Light" charset="0"/>
              <a:cs typeface="Effra Light" charset="0"/>
            </a:endParaRPr>
          </a:p>
          <a:p>
            <a:pPr algn="l">
              <a:lnSpc>
                <a:spcPts val="1814"/>
              </a:lnSpc>
            </a:pPr>
            <a:r>
              <a:rPr lang="es-ES_tradnl" sz="1200" b="1" dirty="0">
                <a:solidFill>
                  <a:srgbClr val="00B0F0"/>
                </a:solidFill>
                <a:latin typeface="Effra" charset="0"/>
                <a:ea typeface="Effra" charset="0"/>
                <a:cs typeface="Effra" charset="0"/>
              </a:rPr>
              <a:t>CONTEÚDO</a:t>
            </a:r>
          </a:p>
          <a:p>
            <a:pPr marL="171450" indent="-171450" algn="l">
              <a:lnSpc>
                <a:spcPct val="120000"/>
              </a:lnSpc>
              <a:buFont typeface="Wingdings" pitchFamily="2" charset="2"/>
              <a:buChar char="§"/>
            </a:pPr>
            <a:r>
              <a:rPr lang="es-ES" sz="1200" b="1" dirty="0" err="1">
                <a:latin typeface="Effra" charset="0"/>
              </a:rPr>
              <a:t>Duração</a:t>
            </a:r>
            <a:r>
              <a:rPr lang="es-ES" sz="1200" b="1" dirty="0">
                <a:latin typeface="Effra" charset="0"/>
              </a:rPr>
              <a:t> do Curso</a:t>
            </a:r>
            <a:r>
              <a:rPr lang="es-ES" sz="1200" dirty="0">
                <a:latin typeface="Effra" charset="0"/>
              </a:rPr>
              <a:t>: 8h</a:t>
            </a:r>
          </a:p>
          <a:p>
            <a:pPr marL="171450" indent="-171450" algn="l">
              <a:lnSpc>
                <a:spcPct val="120000"/>
              </a:lnSpc>
              <a:buFont typeface="Wingdings" pitchFamily="2" charset="2"/>
              <a:buChar char="§"/>
            </a:pPr>
            <a:r>
              <a:rPr lang="es-ES" sz="1200" b="1" dirty="0">
                <a:latin typeface="Effra" charset="0"/>
              </a:rPr>
              <a:t>Formato</a:t>
            </a:r>
            <a:r>
              <a:rPr lang="es-ES" sz="1200" dirty="0">
                <a:latin typeface="Effra" charset="0"/>
              </a:rPr>
              <a:t>: teórico e </a:t>
            </a:r>
            <a:r>
              <a:rPr lang="es-ES" sz="1200" dirty="0" err="1">
                <a:latin typeface="Effra" charset="0"/>
              </a:rPr>
              <a:t>prático</a:t>
            </a:r>
            <a:r>
              <a:rPr lang="es-ES" sz="1200" dirty="0">
                <a:latin typeface="Effra" charset="0"/>
              </a:rPr>
              <a:t> </a:t>
            </a:r>
            <a:r>
              <a:rPr lang="es-ES" sz="1200" dirty="0" err="1">
                <a:latin typeface="Effra" charset="0"/>
              </a:rPr>
              <a:t>em</a:t>
            </a:r>
            <a:r>
              <a:rPr lang="es-ES" sz="1200" dirty="0">
                <a:latin typeface="Effra" charset="0"/>
              </a:rPr>
              <a:t> víscera de animal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s-ES" sz="1200" dirty="0">
              <a:solidFill>
                <a:srgbClr val="00B0F0"/>
              </a:solidFill>
              <a:latin typeface="Effra" panose="020B0603020203020204" pitchFamily="34" charset="0"/>
              <a:ea typeface="Effra Light" charset="0"/>
              <a:cs typeface="Effra Light" charset="0"/>
            </a:endParaRPr>
          </a:p>
          <a:p>
            <a:pPr algn="l">
              <a:lnSpc>
                <a:spcPct val="100000"/>
              </a:lnSpc>
            </a:pPr>
            <a:r>
              <a:rPr lang="es-ES_tradnl" sz="1200" b="1" dirty="0">
                <a:solidFill>
                  <a:srgbClr val="00B0F0"/>
                </a:solidFill>
                <a:latin typeface="Effra" charset="0"/>
                <a:ea typeface="Effra Light" charset="0"/>
                <a:cs typeface="Effra Light" charset="0"/>
              </a:rPr>
              <a:t>PERFIL DOS PARTICIPANTES</a:t>
            </a:r>
          </a:p>
          <a:p>
            <a:pPr algn="l">
              <a:lnSpc>
                <a:spcPct val="110000"/>
              </a:lnSpc>
            </a:pPr>
            <a:r>
              <a:rPr lang="pt-PT" sz="1200" dirty="0">
                <a:latin typeface="Effra" charset="0"/>
              </a:rPr>
              <a:t>Todas as áreas de Medicina</a:t>
            </a:r>
          </a:p>
          <a:p>
            <a:pPr algn="l">
              <a:lnSpc>
                <a:spcPct val="100000"/>
              </a:lnSpc>
              <a:spcBef>
                <a:spcPts val="400"/>
              </a:spcBef>
            </a:pPr>
            <a:endParaRPr lang="es-ES" sz="1200" dirty="0">
              <a:solidFill>
                <a:srgbClr val="001E46"/>
              </a:solidFill>
              <a:latin typeface="Abadi" panose="020B0604020104020204" pitchFamily="34" charset="0"/>
              <a:ea typeface="Effra Light" charset="0"/>
              <a:cs typeface="Effra Light" charset="0"/>
            </a:endParaRPr>
          </a:p>
          <a:p>
            <a:pPr algn="l">
              <a:lnSpc>
                <a:spcPct val="100000"/>
              </a:lnSpc>
            </a:pPr>
            <a:r>
              <a:rPr lang="es-ES_tradnl" sz="1200" b="1" dirty="0">
                <a:solidFill>
                  <a:srgbClr val="00B0F0"/>
                </a:solidFill>
                <a:latin typeface="Effra" charset="0"/>
                <a:ea typeface="Effra Light" charset="0"/>
                <a:cs typeface="Effra Light" charset="0"/>
              </a:rPr>
              <a:t>MONITORES DO CURSO</a:t>
            </a:r>
          </a:p>
          <a:p>
            <a:pPr marL="171450" indent="-171450" algn="l">
              <a:lnSpc>
                <a:spcPct val="100000"/>
              </a:lnSpc>
              <a:buFont typeface="Wingdings" pitchFamily="2" charset="2"/>
              <a:buChar char="§"/>
            </a:pPr>
            <a:r>
              <a:rPr lang="es-ES_tradnl" sz="1200" dirty="0">
                <a:latin typeface="Effra" charset="0"/>
              </a:rPr>
              <a:t>Dr. Joaquim Costa Pereira (</a:t>
            </a:r>
            <a:r>
              <a:rPr lang="es-ES_tradnl" sz="1200" dirty="0" err="1">
                <a:latin typeface="Effra" charset="0"/>
              </a:rPr>
              <a:t>Diretor</a:t>
            </a:r>
            <a:r>
              <a:rPr lang="es-ES_tradnl" sz="1200" dirty="0">
                <a:latin typeface="Effra" charset="0"/>
              </a:rPr>
              <a:t> do curso) Hospital de Braga</a:t>
            </a:r>
          </a:p>
          <a:p>
            <a:pPr marL="171450" indent="-171450" algn="l">
              <a:lnSpc>
                <a:spcPct val="100000"/>
              </a:lnSpc>
              <a:buFont typeface="Wingdings" pitchFamily="2" charset="2"/>
              <a:buChar char="§"/>
            </a:pPr>
            <a:r>
              <a:rPr lang="es-ES_tradnl" sz="1200" dirty="0">
                <a:latin typeface="Effra" charset="0"/>
              </a:rPr>
              <a:t>Dra. Susana Costa Hospital de </a:t>
            </a:r>
            <a:r>
              <a:rPr lang="es-ES_tradnl" sz="1200" dirty="0" err="1">
                <a:latin typeface="Effra" charset="0"/>
              </a:rPr>
              <a:t>Penafiel</a:t>
            </a:r>
            <a:endParaRPr lang="es-ES_tradnl" sz="1200" dirty="0">
              <a:latin typeface="Effra" charset="0"/>
            </a:endParaRPr>
          </a:p>
          <a:p>
            <a:pPr algn="l">
              <a:lnSpc>
                <a:spcPct val="100000"/>
              </a:lnSpc>
            </a:pPr>
            <a:endParaRPr lang="es-ES_tradnl" sz="1200" dirty="0">
              <a:latin typeface="Effra" charset="0"/>
            </a:endParaRPr>
          </a:p>
          <a:p>
            <a:pPr algn="l">
              <a:lnSpc>
                <a:spcPct val="100000"/>
              </a:lnSpc>
            </a:pPr>
            <a:r>
              <a:rPr lang="es-ES_tradnl" sz="1200" b="1" dirty="0">
                <a:solidFill>
                  <a:srgbClr val="00B0F0"/>
                </a:solidFill>
                <a:latin typeface="Effra" charset="0"/>
                <a:ea typeface="Effra Light" charset="0"/>
                <a:cs typeface="Effra Light" charset="0"/>
              </a:rPr>
              <a:t>VALOR DE INSCRIÇÃO</a:t>
            </a:r>
          </a:p>
          <a:p>
            <a:pPr algn="l">
              <a:lnSpc>
                <a:spcPct val="100000"/>
              </a:lnSpc>
            </a:pPr>
            <a:r>
              <a:rPr lang="es-ES_tradnl" sz="1200">
                <a:latin typeface="Effra" charset="0"/>
              </a:rPr>
              <a:t>300,00 </a:t>
            </a:r>
            <a:r>
              <a:rPr lang="es-ES_tradnl" sz="1200" dirty="0">
                <a:latin typeface="Effra" charset="0"/>
              </a:rPr>
              <a:t>euros</a:t>
            </a:r>
          </a:p>
          <a:p>
            <a:pPr algn="l">
              <a:lnSpc>
                <a:spcPct val="100000"/>
              </a:lnSpc>
            </a:pPr>
            <a:endParaRPr lang="es-ES_tradnl" sz="1200" dirty="0">
              <a:latin typeface="Effra" charset="0"/>
            </a:endParaRPr>
          </a:p>
          <a:p>
            <a:pPr algn="l">
              <a:lnSpc>
                <a:spcPct val="100000"/>
              </a:lnSpc>
            </a:pPr>
            <a:endParaRPr lang="es-ES_tradnl" sz="1200" dirty="0">
              <a:latin typeface="Effra" charset="0"/>
            </a:endParaRPr>
          </a:p>
          <a:p>
            <a:pPr algn="l">
              <a:lnSpc>
                <a:spcPct val="100000"/>
              </a:lnSpc>
            </a:pPr>
            <a:endParaRPr lang="es-ES_tradnl" sz="1200" dirty="0">
              <a:latin typeface="Effra" charset="0"/>
            </a:endParaRPr>
          </a:p>
          <a:p>
            <a:pPr algn="l">
              <a:lnSpc>
                <a:spcPct val="100000"/>
              </a:lnSpc>
            </a:pPr>
            <a:endParaRPr lang="es-ES_tradnl" sz="1200" dirty="0">
              <a:latin typeface="Effra" charset="0"/>
            </a:endParaRPr>
          </a:p>
          <a:p>
            <a:pPr marL="171450" indent="-171450" algn="l">
              <a:lnSpc>
                <a:spcPct val="100000"/>
              </a:lnSpc>
              <a:buFont typeface="Wingdings" pitchFamily="2" charset="2"/>
              <a:buChar char="§"/>
            </a:pPr>
            <a:endParaRPr lang="es-ES_tradnl" sz="1200" dirty="0">
              <a:latin typeface="Effra" charset="0"/>
            </a:endParaRPr>
          </a:p>
          <a:p>
            <a:pPr algn="l">
              <a:lnSpc>
                <a:spcPct val="100000"/>
              </a:lnSpc>
            </a:pPr>
            <a:endParaRPr lang="es-ES_tradnl" sz="1200" dirty="0">
              <a:latin typeface="Effra" charset="0"/>
            </a:endParaRPr>
          </a:p>
          <a:p>
            <a:pPr marL="171450" indent="-171450" algn="l">
              <a:lnSpc>
                <a:spcPct val="100000"/>
              </a:lnSpc>
              <a:buFont typeface="Wingdings" pitchFamily="2" charset="2"/>
              <a:buChar char="§"/>
            </a:pPr>
            <a:endParaRPr lang="es-ES_tradnl" sz="1200" dirty="0">
              <a:latin typeface="Effra" charset="0"/>
            </a:endParaRPr>
          </a:p>
          <a:p>
            <a:pPr algn="l">
              <a:lnSpc>
                <a:spcPts val="1814"/>
              </a:lnSpc>
            </a:pPr>
            <a:endParaRPr lang="es-ES_tradnl" sz="1814" b="1" dirty="0">
              <a:solidFill>
                <a:srgbClr val="1F2241"/>
              </a:solidFill>
              <a:latin typeface="Effra" charset="0"/>
              <a:ea typeface="Effra" charset="0"/>
              <a:cs typeface="Effra" charset="0"/>
            </a:endParaRPr>
          </a:p>
        </p:txBody>
      </p:sp>
      <p:sp>
        <p:nvSpPr>
          <p:cNvPr id="13" name="Subtítulo 2">
            <a:extLst>
              <a:ext uri="{FF2B5EF4-FFF2-40B4-BE49-F238E27FC236}">
                <a16:creationId xmlns:a16="http://schemas.microsoft.com/office/drawing/2014/main" id="{E6B49920-B8EA-4894-8218-84EC68E31AAA}"/>
              </a:ext>
            </a:extLst>
          </p:cNvPr>
          <p:cNvSpPr txBox="1">
            <a:spLocks/>
          </p:cNvSpPr>
          <p:nvPr/>
        </p:nvSpPr>
        <p:spPr>
          <a:xfrm>
            <a:off x="183197" y="2610529"/>
            <a:ext cx="6520180" cy="101243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14"/>
              </a:lnSpc>
              <a:spcBef>
                <a:spcPts val="0"/>
              </a:spcBef>
            </a:pPr>
            <a:r>
              <a:rPr lang="es-ES_tradnl" sz="1400" b="1" dirty="0">
                <a:solidFill>
                  <a:srgbClr val="1F2241"/>
                </a:solidFill>
                <a:latin typeface="Effra" charset="0"/>
                <a:ea typeface="Effra" charset="0"/>
                <a:cs typeface="Effra" charset="0"/>
              </a:rPr>
              <a:t>15 de </a:t>
            </a:r>
            <a:r>
              <a:rPr lang="es-ES_tradnl" sz="1400" b="1" dirty="0" err="1">
                <a:solidFill>
                  <a:srgbClr val="1F2241"/>
                </a:solidFill>
                <a:latin typeface="Effra" charset="0"/>
                <a:ea typeface="Effra" charset="0"/>
                <a:cs typeface="Effra" charset="0"/>
              </a:rPr>
              <a:t>outubro</a:t>
            </a:r>
            <a:r>
              <a:rPr lang="es-ES_tradnl" sz="1400" b="1" dirty="0">
                <a:solidFill>
                  <a:srgbClr val="1F2241"/>
                </a:solidFill>
                <a:latin typeface="Effra" charset="0"/>
                <a:ea typeface="Effra" charset="0"/>
                <a:cs typeface="Effra" charset="0"/>
              </a:rPr>
              <a:t> 2022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s-ES_tradnl" sz="1100" dirty="0">
                <a:solidFill>
                  <a:srgbClr val="1F2241"/>
                </a:solidFill>
                <a:latin typeface="Effra" charset="0"/>
                <a:ea typeface="Effra" charset="0"/>
                <a:cs typeface="Effra" charset="0"/>
              </a:rPr>
              <a:t>CCEA – Centro de </a:t>
            </a:r>
            <a:r>
              <a:rPr lang="es-ES_tradnl" sz="1100" dirty="0" err="1">
                <a:solidFill>
                  <a:srgbClr val="1F2241"/>
                </a:solidFill>
                <a:latin typeface="Effra" charset="0"/>
                <a:ea typeface="Effra" charset="0"/>
                <a:cs typeface="Effra" charset="0"/>
              </a:rPr>
              <a:t>Cirurgia</a:t>
            </a:r>
            <a:r>
              <a:rPr lang="es-ES_tradnl" sz="1100" dirty="0">
                <a:solidFill>
                  <a:srgbClr val="1F2241"/>
                </a:solidFill>
                <a:latin typeface="Effra" charset="0"/>
                <a:ea typeface="Effra" charset="0"/>
                <a:cs typeface="Effra" charset="0"/>
              </a:rPr>
              <a:t> Experimental </a:t>
            </a:r>
            <a:r>
              <a:rPr lang="es-ES_tradnl" sz="1100" dirty="0" err="1">
                <a:solidFill>
                  <a:srgbClr val="1F2241"/>
                </a:solidFill>
                <a:latin typeface="Effra" charset="0"/>
                <a:ea typeface="Effra" charset="0"/>
                <a:cs typeface="Effra" charset="0"/>
              </a:rPr>
              <a:t>Avançada</a:t>
            </a:r>
            <a:endParaRPr lang="es-ES_tradnl" sz="1100" dirty="0">
              <a:solidFill>
                <a:srgbClr val="1F2241"/>
              </a:solidFill>
              <a:latin typeface="Effra" charset="0"/>
              <a:ea typeface="Effra" charset="0"/>
              <a:cs typeface="Effra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s-ES_tradnl" sz="1100" dirty="0" err="1">
                <a:solidFill>
                  <a:srgbClr val="1F2241"/>
                </a:solidFill>
                <a:latin typeface="Effra" charset="0"/>
                <a:ea typeface="Effra" charset="0"/>
                <a:cs typeface="Effra" charset="0"/>
              </a:rPr>
              <a:t>Rua</a:t>
            </a:r>
            <a:r>
              <a:rPr lang="es-ES_tradnl" sz="1100" dirty="0">
                <a:solidFill>
                  <a:srgbClr val="1F2241"/>
                </a:solidFill>
                <a:latin typeface="Effra" charset="0"/>
                <a:ea typeface="Effra" charset="0"/>
                <a:cs typeface="Effra" charset="0"/>
              </a:rPr>
              <a:t> de </a:t>
            </a:r>
            <a:r>
              <a:rPr lang="es-ES_tradnl" sz="1100" dirty="0" err="1">
                <a:solidFill>
                  <a:srgbClr val="1F2241"/>
                </a:solidFill>
                <a:latin typeface="Effra" charset="0"/>
                <a:ea typeface="Effra" charset="0"/>
                <a:cs typeface="Effra" charset="0"/>
              </a:rPr>
              <a:t>Casavedra</a:t>
            </a:r>
            <a:r>
              <a:rPr lang="es-ES_tradnl" sz="1100" dirty="0">
                <a:solidFill>
                  <a:srgbClr val="1F2241"/>
                </a:solidFill>
                <a:latin typeface="Effra" charset="0"/>
                <a:ea typeface="Effra" charset="0"/>
                <a:cs typeface="Effra" charset="0"/>
              </a:rPr>
              <a:t>, nº120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s-ES_tradnl" sz="1100" dirty="0">
                <a:solidFill>
                  <a:srgbClr val="1F2241"/>
                </a:solidFill>
                <a:latin typeface="Effra" charset="0"/>
                <a:ea typeface="Effra" charset="0"/>
                <a:cs typeface="Effra" charset="0"/>
              </a:rPr>
              <a:t>4480 - 281 Vila do Conde</a:t>
            </a:r>
          </a:p>
          <a:p>
            <a:pPr algn="l">
              <a:lnSpc>
                <a:spcPts val="1814"/>
              </a:lnSpc>
              <a:spcBef>
                <a:spcPts val="0"/>
              </a:spcBef>
            </a:pPr>
            <a:endParaRPr lang="es-ES_tradnl" sz="1400" b="1" dirty="0">
              <a:solidFill>
                <a:srgbClr val="1F2241"/>
              </a:solidFill>
              <a:latin typeface="Effra" charset="0"/>
              <a:ea typeface="Effra" charset="0"/>
              <a:cs typeface="Effra" charset="0"/>
            </a:endParaRPr>
          </a:p>
          <a:p>
            <a:pPr algn="l">
              <a:lnSpc>
                <a:spcPts val="1814"/>
              </a:lnSpc>
              <a:spcBef>
                <a:spcPts val="0"/>
              </a:spcBef>
            </a:pPr>
            <a:endParaRPr lang="es-ES_tradnl" sz="1600" b="1" dirty="0">
              <a:solidFill>
                <a:srgbClr val="1F2241"/>
              </a:solidFill>
              <a:latin typeface="Effra" charset="0"/>
              <a:ea typeface="Effra" charset="0"/>
              <a:cs typeface="Effra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s-ES" sz="1100" dirty="0">
              <a:solidFill>
                <a:srgbClr val="001E46"/>
              </a:solidFill>
              <a:latin typeface="Effra Light" panose="020B0403020203020204" pitchFamily="34" charset="0"/>
              <a:ea typeface="Effra Light" charset="0"/>
              <a:cs typeface="Effra Light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s-ES" sz="1100" dirty="0">
              <a:solidFill>
                <a:srgbClr val="001E46"/>
              </a:solidFill>
              <a:latin typeface="Effra Light" panose="020B0403020203020204" pitchFamily="34" charset="0"/>
              <a:ea typeface="Effra Light" charset="0"/>
              <a:cs typeface="Effra Light" charset="0"/>
            </a:endParaRPr>
          </a:p>
        </p:txBody>
      </p:sp>
      <p:sp>
        <p:nvSpPr>
          <p:cNvPr id="14" name="Shape 2717">
            <a:extLst>
              <a:ext uri="{FF2B5EF4-FFF2-40B4-BE49-F238E27FC236}">
                <a16:creationId xmlns:a16="http://schemas.microsoft.com/office/drawing/2014/main" id="{151BF6CE-B1BE-E34B-B83B-7D4C512CA0F3}"/>
              </a:ext>
            </a:extLst>
          </p:cNvPr>
          <p:cNvSpPr/>
          <p:nvPr/>
        </p:nvSpPr>
        <p:spPr>
          <a:xfrm>
            <a:off x="0" y="8066"/>
            <a:ext cx="6858000" cy="2361753"/>
          </a:xfrm>
          <a:custGeom>
            <a:avLst/>
            <a:gdLst/>
            <a:ahLst/>
            <a:cxnLst/>
            <a:rect l="0" t="0" r="0" b="0"/>
            <a:pathLst>
              <a:path w="6858000" h="2974848">
                <a:moveTo>
                  <a:pt x="0" y="0"/>
                </a:moveTo>
                <a:lnTo>
                  <a:pt x="6858000" y="0"/>
                </a:lnTo>
                <a:lnTo>
                  <a:pt x="6858000" y="2974848"/>
                </a:lnTo>
                <a:lnTo>
                  <a:pt x="0" y="2974848"/>
                </a:lnTo>
                <a:lnTo>
                  <a:pt x="0" y="0"/>
                </a:lnTo>
              </a:path>
            </a:pathLst>
          </a:custGeom>
          <a:solidFill>
            <a:srgbClr val="00BDFF"/>
          </a:solidFill>
          <a:ln w="0" cap="flat">
            <a:miter lim="127000"/>
          </a:ln>
        </p:spPr>
        <p:style>
          <a:lnRef idx="0">
            <a:srgbClr val="000000">
              <a:alpha val="0"/>
            </a:srgbClr>
          </a:lnRef>
          <a:fillRef idx="1">
            <a:srgbClr val="1010EB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pt-PT" dirty="0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9E748AAB-336B-9941-BDB5-A1B64513159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07" r="12807"/>
          <a:stretch/>
        </p:blipFill>
        <p:spPr>
          <a:xfrm>
            <a:off x="4525736" y="25291"/>
            <a:ext cx="2350334" cy="2344528"/>
          </a:xfrm>
          <a:prstGeom prst="ellipse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FF5B73FF-7946-5F4E-BC10-D0F4251D035D}"/>
              </a:ext>
            </a:extLst>
          </p:cNvPr>
          <p:cNvSpPr txBox="1"/>
          <p:nvPr/>
        </p:nvSpPr>
        <p:spPr>
          <a:xfrm>
            <a:off x="458996" y="874790"/>
            <a:ext cx="42349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>
                <a:solidFill>
                  <a:schemeClr val="bg1"/>
                </a:solidFill>
                <a:latin typeface="Effra" panose="020B0603020203020204"/>
              </a:rPr>
              <a:t>Curso de Anastomoses Manuais </a:t>
            </a: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30CF360B-B2DC-1640-A610-AEDAC76B393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7" t="22781" r="1745" b="22278"/>
          <a:stretch/>
        </p:blipFill>
        <p:spPr bwMode="auto">
          <a:xfrm>
            <a:off x="5394722" y="9321800"/>
            <a:ext cx="1286722" cy="5329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Picture 2" descr="SPCMIN">
            <a:extLst>
              <a:ext uri="{FF2B5EF4-FFF2-40B4-BE49-F238E27FC236}">
                <a16:creationId xmlns:a16="http://schemas.microsoft.com/office/drawing/2014/main" id="{4C8D8FBA-5220-BB49-98EE-B002AD8BAC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736" y="9517232"/>
            <a:ext cx="224660" cy="224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Apcer Logo Vector (.PDF) Free Download">
            <a:extLst>
              <a:ext uri="{FF2B5EF4-FFF2-40B4-BE49-F238E27FC236}">
                <a16:creationId xmlns:a16="http://schemas.microsoft.com/office/drawing/2014/main" id="{43CEC88A-6ED2-6F4F-95AB-9963374410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7778" y="9524627"/>
            <a:ext cx="202340" cy="20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Logo DGERT | SMARTIDIOM">
            <a:extLst>
              <a:ext uri="{FF2B5EF4-FFF2-40B4-BE49-F238E27FC236}">
                <a16:creationId xmlns:a16="http://schemas.microsoft.com/office/drawing/2014/main" id="{7C433FB3-9E51-444B-A71E-1F607C567B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967" y="9522045"/>
            <a:ext cx="287130" cy="20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2">
            <a:extLst>
              <a:ext uri="{FF2B5EF4-FFF2-40B4-BE49-F238E27FC236}">
                <a16:creationId xmlns:a16="http://schemas.microsoft.com/office/drawing/2014/main" id="{20837AD7-E1F9-4845-8A7D-4A1F3575EB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3227" y="9524627"/>
            <a:ext cx="224660" cy="195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6823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2717">
            <a:extLst>
              <a:ext uri="{FF2B5EF4-FFF2-40B4-BE49-F238E27FC236}">
                <a16:creationId xmlns:a16="http://schemas.microsoft.com/office/drawing/2014/main" id="{F8338F1A-6682-764C-ABA7-475A923A8296}"/>
              </a:ext>
            </a:extLst>
          </p:cNvPr>
          <p:cNvSpPr/>
          <p:nvPr/>
        </p:nvSpPr>
        <p:spPr>
          <a:xfrm>
            <a:off x="0" y="8066"/>
            <a:ext cx="6858000" cy="2361753"/>
          </a:xfrm>
          <a:custGeom>
            <a:avLst/>
            <a:gdLst/>
            <a:ahLst/>
            <a:cxnLst/>
            <a:rect l="0" t="0" r="0" b="0"/>
            <a:pathLst>
              <a:path w="6858000" h="2974848">
                <a:moveTo>
                  <a:pt x="0" y="0"/>
                </a:moveTo>
                <a:lnTo>
                  <a:pt x="6858000" y="0"/>
                </a:lnTo>
                <a:lnTo>
                  <a:pt x="6858000" y="2974848"/>
                </a:lnTo>
                <a:lnTo>
                  <a:pt x="0" y="2974848"/>
                </a:lnTo>
                <a:lnTo>
                  <a:pt x="0" y="0"/>
                </a:lnTo>
              </a:path>
            </a:pathLst>
          </a:custGeom>
          <a:solidFill>
            <a:srgbClr val="00BDFF"/>
          </a:solidFill>
          <a:ln w="0" cap="flat">
            <a:miter lim="127000"/>
          </a:ln>
        </p:spPr>
        <p:style>
          <a:lnRef idx="0">
            <a:srgbClr val="000000">
              <a:alpha val="0"/>
            </a:srgbClr>
          </a:lnRef>
          <a:fillRef idx="1">
            <a:srgbClr val="1010EB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pt-PT" dirty="0"/>
          </a:p>
        </p:txBody>
      </p:sp>
      <p:cxnSp>
        <p:nvCxnSpPr>
          <p:cNvPr id="9" name="Conector recto 16">
            <a:extLst>
              <a:ext uri="{FF2B5EF4-FFF2-40B4-BE49-F238E27FC236}">
                <a16:creationId xmlns:a16="http://schemas.microsoft.com/office/drawing/2014/main" id="{B16B9EF4-822C-6E43-9CED-1905924DF93A}"/>
              </a:ext>
            </a:extLst>
          </p:cNvPr>
          <p:cNvCxnSpPr/>
          <p:nvPr/>
        </p:nvCxnSpPr>
        <p:spPr>
          <a:xfrm>
            <a:off x="269744" y="3175898"/>
            <a:ext cx="607455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ítulo 2">
            <a:extLst>
              <a:ext uri="{FF2B5EF4-FFF2-40B4-BE49-F238E27FC236}">
                <a16:creationId xmlns:a16="http://schemas.microsoft.com/office/drawing/2014/main" id="{00FFA6CE-197F-E14A-AAA7-8CF83130180B}"/>
              </a:ext>
            </a:extLst>
          </p:cNvPr>
          <p:cNvSpPr txBox="1">
            <a:spLocks/>
          </p:cNvSpPr>
          <p:nvPr/>
        </p:nvSpPr>
        <p:spPr>
          <a:xfrm>
            <a:off x="278345" y="3293676"/>
            <a:ext cx="1580935" cy="1432315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00000"/>
              </a:lnSpc>
              <a:defRPr/>
            </a:pPr>
            <a:r>
              <a:rPr lang="en-US" sz="1800" dirty="0">
                <a:solidFill>
                  <a:srgbClr val="1F2241"/>
                </a:solidFill>
                <a:latin typeface="Effra Light" charset="0"/>
                <a:ea typeface="Effra Light" charset="0"/>
                <a:cs typeface="Effra Light" charset="0"/>
              </a:rPr>
              <a:t>SÁBADO</a:t>
            </a:r>
            <a:br>
              <a:rPr lang="en-US" sz="1800" dirty="0">
                <a:solidFill>
                  <a:srgbClr val="FF0000"/>
                </a:solidFill>
                <a:latin typeface="Effra Light" charset="0"/>
                <a:ea typeface="Effra Light" charset="0"/>
                <a:cs typeface="Effra Light" charset="0"/>
              </a:rPr>
            </a:br>
            <a:r>
              <a:rPr lang="en-US" sz="1800" b="1" dirty="0">
                <a:solidFill>
                  <a:srgbClr val="1F2241"/>
                </a:solidFill>
                <a:latin typeface="Effra" charset="0"/>
                <a:ea typeface="Effra Light" charset="0"/>
                <a:cs typeface="Effra Light" charset="0"/>
              </a:rPr>
              <a:t>15 OUTUBRO</a:t>
            </a:r>
            <a:endParaRPr lang="en-US" sz="1800" b="1" dirty="0">
              <a:solidFill>
                <a:srgbClr val="1F2241"/>
              </a:solidFill>
              <a:latin typeface="Effra" charset="0"/>
              <a:ea typeface="Effra" charset="0"/>
              <a:cs typeface="Effra" charset="0"/>
            </a:endParaRPr>
          </a:p>
          <a:p>
            <a:pPr lvl="0" algn="l">
              <a:lnSpc>
                <a:spcPct val="100000"/>
              </a:lnSpc>
              <a:defRPr/>
            </a:pPr>
            <a:r>
              <a:rPr lang="en-US" sz="1800" b="1" dirty="0">
                <a:solidFill>
                  <a:srgbClr val="1F2241"/>
                </a:solidFill>
                <a:latin typeface="Effra" charset="0"/>
                <a:ea typeface="Effra" charset="0"/>
                <a:cs typeface="Effra" charset="0"/>
              </a:rPr>
              <a:t>2022</a:t>
            </a:r>
          </a:p>
          <a:p>
            <a:pPr lvl="0" algn="l" defTabSz="685783">
              <a:lnSpc>
                <a:spcPct val="100000"/>
              </a:lnSpc>
              <a:spcBef>
                <a:spcPts val="0"/>
              </a:spcBef>
            </a:pPr>
            <a:endParaRPr lang="en-US" sz="1050" b="1" dirty="0">
              <a:solidFill>
                <a:srgbClr val="03A8E3"/>
              </a:solidFill>
              <a:latin typeface="Effra" charset="0"/>
            </a:endParaRPr>
          </a:p>
          <a:p>
            <a:pPr marL="0" marR="0" lvl="0" indent="0" algn="l" defTabSz="755934" rtl="0" eaLnBrk="1" fontAlgn="auto" latinLnBrk="0" hangingPunct="1">
              <a:lnSpc>
                <a:spcPts val="1814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814" b="1" i="0" u="none" strike="noStrike" kern="1200" cap="none" spc="0" normalizeH="0" baseline="0" noProof="0" dirty="0">
              <a:ln>
                <a:noFill/>
              </a:ln>
              <a:solidFill>
                <a:srgbClr val="1F2241"/>
              </a:solidFill>
              <a:effectLst/>
              <a:uLnTx/>
              <a:uFillTx/>
              <a:latin typeface="Effra" charset="0"/>
              <a:ea typeface="Effra" charset="0"/>
              <a:cs typeface="Effra" charset="0"/>
            </a:endParaRPr>
          </a:p>
        </p:txBody>
      </p:sp>
      <p:graphicFrame>
        <p:nvGraphicFramePr>
          <p:cNvPr id="12" name="Table 4">
            <a:extLst>
              <a:ext uri="{FF2B5EF4-FFF2-40B4-BE49-F238E27FC236}">
                <a16:creationId xmlns:a16="http://schemas.microsoft.com/office/drawing/2014/main" id="{CA5091FF-BA9D-9E46-A9F4-B83BD36B1C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703425"/>
              </p:ext>
            </p:extLst>
          </p:nvPr>
        </p:nvGraphicFramePr>
        <p:xfrm>
          <a:off x="1910361" y="3205733"/>
          <a:ext cx="4450559" cy="3155057"/>
        </p:xfrm>
        <a:graphic>
          <a:graphicData uri="http://schemas.openxmlformats.org/drawingml/2006/table">
            <a:tbl>
              <a:tblPr firstRow="1" firstCol="1" bandRow="1"/>
              <a:tblGrid>
                <a:gridCol w="1198329">
                  <a:extLst>
                    <a:ext uri="{9D8B030D-6E8A-4147-A177-3AD203B41FA5}">
                      <a16:colId xmlns:a16="http://schemas.microsoft.com/office/drawing/2014/main" val="2971340124"/>
                    </a:ext>
                  </a:extLst>
                </a:gridCol>
                <a:gridCol w="2598839">
                  <a:extLst>
                    <a:ext uri="{9D8B030D-6E8A-4147-A177-3AD203B41FA5}">
                      <a16:colId xmlns:a16="http://schemas.microsoft.com/office/drawing/2014/main" val="2243588453"/>
                    </a:ext>
                  </a:extLst>
                </a:gridCol>
                <a:gridCol w="653391">
                  <a:extLst>
                    <a:ext uri="{9D8B030D-6E8A-4147-A177-3AD203B41FA5}">
                      <a16:colId xmlns:a16="http://schemas.microsoft.com/office/drawing/2014/main" val="3936240194"/>
                    </a:ext>
                  </a:extLst>
                </a:gridCol>
              </a:tblGrid>
              <a:tr h="331296">
                <a:tc>
                  <a:txBody>
                    <a:bodyPr/>
                    <a:lstStyle/>
                    <a:p>
                      <a:pPr algn="l"/>
                      <a:r>
                        <a:rPr lang="es-ES" sz="900" b="1" kern="1200" dirty="0">
                          <a:solidFill>
                            <a:srgbClr val="171E42"/>
                          </a:solidFill>
                          <a:effectLst/>
                          <a:latin typeface="Effra" panose="020B0603020203020204" pitchFamily="34" charset="0"/>
                          <a:cs typeface="Arial" panose="020B0604020202020204" pitchFamily="34" charset="0"/>
                        </a:rPr>
                        <a:t>09.00</a:t>
                      </a:r>
                      <a:endParaRPr lang="es-ES_tradnl" sz="900" dirty="0">
                        <a:solidFill>
                          <a:srgbClr val="1F2241"/>
                        </a:solidFill>
                        <a:latin typeface="Effra Bold" charset="0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Abertura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do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Curso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e 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apresentação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da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metodologia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 </a:t>
                      </a:r>
                    </a:p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noProof="0" dirty="0">
                        <a:solidFill>
                          <a:srgbClr val="575756"/>
                        </a:solidFill>
                        <a:latin typeface="Effra Light" charset="0"/>
                        <a:ea typeface="Effra Light" charset="0"/>
                        <a:cs typeface="Effra Light" charset="0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sz="800" b="0" dirty="0">
                        <a:solidFill>
                          <a:srgbClr val="03A8E3"/>
                        </a:solidFill>
                        <a:latin typeface="Effra" charset="0"/>
                        <a:ea typeface="Effra" charset="0"/>
                        <a:cs typeface="Effra" charset="0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5101904"/>
                  </a:ext>
                </a:extLst>
              </a:tr>
              <a:tr h="3015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900" b="1" dirty="0">
                          <a:solidFill>
                            <a:srgbClr val="171E42"/>
                          </a:solidFill>
                          <a:effectLst/>
                          <a:latin typeface="Effra" panose="020B0603020203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09.10</a:t>
                      </a:r>
                      <a:endParaRPr lang="es-E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Apresentação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dos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fios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de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sutura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usados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nos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procedimentos</a:t>
                      </a:r>
                      <a:endParaRPr lang="en-US" sz="900" noProof="0" dirty="0">
                        <a:solidFill>
                          <a:srgbClr val="575756"/>
                        </a:solidFill>
                        <a:latin typeface="Effra Light" charset="0"/>
                        <a:ea typeface="Effra Light" charset="0"/>
                        <a:cs typeface="Effra Light" charset="0"/>
                      </a:endParaRPr>
                    </a:p>
                    <a:p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Descrição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dos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procedimentos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(anastomoses T-T, L-T e L-L;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sutura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contínua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e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pontos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separados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;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pontos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totais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e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sero-serosos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)</a:t>
                      </a: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s-ES" sz="800" b="0" kern="1200" dirty="0" err="1">
                          <a:solidFill>
                            <a:srgbClr val="03A8E3"/>
                          </a:solidFill>
                          <a:latin typeface="Effra" charset="0"/>
                          <a:ea typeface="Effra Light" charset="0"/>
                          <a:cs typeface="Effra Light" charset="0"/>
                        </a:rPr>
                        <a:t>Sessão</a:t>
                      </a:r>
                      <a:r>
                        <a:rPr lang="es-ES" sz="800" b="0" kern="1200" dirty="0">
                          <a:solidFill>
                            <a:srgbClr val="03A8E3"/>
                          </a:solidFill>
                          <a:latin typeface="Effra" charset="0"/>
                          <a:ea typeface="Effra Light" charset="0"/>
                          <a:cs typeface="Effra Light" charset="0"/>
                        </a:rPr>
                        <a:t> Teórica</a:t>
                      </a: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96493285"/>
                  </a:ext>
                </a:extLst>
              </a:tr>
              <a:tr h="301564">
                <a:tc>
                  <a:txBody>
                    <a:bodyPr/>
                    <a:lstStyle/>
                    <a:p>
                      <a:pPr marL="0" algn="l" defTabSz="685783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900" b="1" kern="1200" dirty="0">
                          <a:solidFill>
                            <a:srgbClr val="171E42"/>
                          </a:solidFill>
                          <a:effectLst/>
                          <a:latin typeface="Effra" panose="020B0603020203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09.30</a:t>
                      </a: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noProof="0" dirty="0" err="1">
                          <a:solidFill>
                            <a:srgbClr val="00B0F0"/>
                          </a:solidFill>
                          <a:latin typeface="Effra Bold" charset="0"/>
                          <a:ea typeface="+mn-ea"/>
                          <a:cs typeface="+mn-cs"/>
                        </a:rPr>
                        <a:t>Pausa</a:t>
                      </a:r>
                      <a:r>
                        <a:rPr lang="en-US" sz="900" kern="1200" noProof="0" dirty="0">
                          <a:solidFill>
                            <a:srgbClr val="00B0F0"/>
                          </a:solidFill>
                          <a:latin typeface="Effra Bold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kern="1200" noProof="0">
                          <a:solidFill>
                            <a:srgbClr val="00B0F0"/>
                          </a:solidFill>
                          <a:latin typeface="Effra Bold" charset="0"/>
                          <a:ea typeface="+mn-ea"/>
                          <a:cs typeface="+mn-cs"/>
                        </a:rPr>
                        <a:t>para café</a:t>
                      </a:r>
                      <a:endParaRPr lang="en-US" sz="900" kern="1200" noProof="0" dirty="0">
                        <a:solidFill>
                          <a:srgbClr val="00B0F0"/>
                        </a:solidFill>
                        <a:latin typeface="Effra Bold" charset="0"/>
                        <a:ea typeface="+mn-ea"/>
                        <a:cs typeface="+mn-cs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ES" sz="800" b="0" kern="1200" dirty="0">
                        <a:solidFill>
                          <a:srgbClr val="03A8E3"/>
                        </a:solidFill>
                        <a:latin typeface="Effra" charset="0"/>
                        <a:ea typeface="Effra Light" charset="0"/>
                        <a:cs typeface="Effra Light" charset="0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32553751"/>
                  </a:ext>
                </a:extLst>
              </a:tr>
              <a:tr h="234412">
                <a:tc>
                  <a:txBody>
                    <a:bodyPr/>
                    <a:lstStyle/>
                    <a:p>
                      <a:pPr marL="0" algn="l" defTabSz="685783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rgbClr val="171E42"/>
                          </a:solidFill>
                          <a:effectLst/>
                          <a:latin typeface="Effra" panose="020B0603020203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10.00</a:t>
                      </a:r>
                      <a:endParaRPr lang="es-ES" sz="900" b="1" kern="1200" dirty="0">
                        <a:solidFill>
                          <a:srgbClr val="171E42"/>
                        </a:solidFill>
                        <a:effectLst/>
                        <a:latin typeface="Effra" panose="020B0603020203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Confeção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de anastomoses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manuais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em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víscera</a:t>
                      </a:r>
                      <a:r>
                        <a:rPr lang="en-US" sz="900" noProof="0" dirty="0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 </a:t>
                      </a:r>
                      <a:r>
                        <a:rPr lang="en-US" sz="9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Effra Light" charset="0"/>
                          <a:cs typeface="Effra Light" charset="0"/>
                        </a:rPr>
                        <a:t>preparada</a:t>
                      </a:r>
                      <a:endParaRPr lang="en-US" sz="900" noProof="0" dirty="0">
                        <a:solidFill>
                          <a:srgbClr val="575756"/>
                        </a:solidFill>
                        <a:latin typeface="Effra Light" charset="0"/>
                        <a:ea typeface="Effra Light" charset="0"/>
                        <a:cs typeface="Effra Light" charset="0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kern="1200" dirty="0" err="1">
                          <a:solidFill>
                            <a:srgbClr val="03A8E3"/>
                          </a:solidFill>
                          <a:latin typeface="Effra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Sessão</a:t>
                      </a:r>
                      <a:r>
                        <a:rPr lang="es-ES" sz="800" b="0" kern="1200" dirty="0">
                          <a:solidFill>
                            <a:srgbClr val="03A8E3"/>
                          </a:solidFill>
                          <a:latin typeface="Effra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800" b="0" kern="1200" dirty="0" err="1">
                          <a:solidFill>
                            <a:srgbClr val="03A8E3"/>
                          </a:solidFill>
                          <a:latin typeface="Effra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Prática</a:t>
                      </a:r>
                      <a:endParaRPr lang="es-ES" sz="800" b="0" kern="1200" dirty="0">
                        <a:solidFill>
                          <a:srgbClr val="03A8E3"/>
                        </a:solidFill>
                        <a:latin typeface="Effra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64604149"/>
                  </a:ext>
                </a:extLst>
              </a:tr>
              <a:tr h="311166">
                <a:tc>
                  <a:txBody>
                    <a:bodyPr/>
                    <a:lstStyle/>
                    <a:p>
                      <a:pPr marL="0" algn="l" defTabSz="685783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rgbClr val="171E42"/>
                          </a:solidFill>
                          <a:effectLst/>
                          <a:latin typeface="Effra" panose="020B0603020203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13.00</a:t>
                      </a:r>
                      <a:endParaRPr lang="es-ES" sz="900" b="1" kern="1200" dirty="0">
                        <a:solidFill>
                          <a:srgbClr val="171E42"/>
                        </a:solidFill>
                        <a:effectLst/>
                        <a:latin typeface="Effra" panose="020B0603020203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noProof="0" dirty="0" err="1">
                          <a:solidFill>
                            <a:srgbClr val="00B0F0"/>
                          </a:solidFill>
                          <a:latin typeface="Effra Bold" charset="0"/>
                          <a:ea typeface="+mn-ea"/>
                          <a:cs typeface="+mn-cs"/>
                        </a:rPr>
                        <a:t>Almoço</a:t>
                      </a:r>
                      <a:r>
                        <a:rPr lang="en-US" sz="900" kern="1200" noProof="0" dirty="0">
                          <a:solidFill>
                            <a:srgbClr val="00B0F0"/>
                          </a:solidFill>
                          <a:latin typeface="Effra Bold" charset="0"/>
                          <a:ea typeface="+mn-ea"/>
                          <a:cs typeface="+mn-cs"/>
                        </a:rPr>
                        <a:t> no CCEA</a:t>
                      </a: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800" b="0" kern="1200" dirty="0">
                        <a:solidFill>
                          <a:srgbClr val="03A8E3"/>
                        </a:solidFill>
                        <a:latin typeface="Effra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79374058"/>
                  </a:ext>
                </a:extLst>
              </a:tr>
              <a:tr h="353253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kern="1200" dirty="0">
                          <a:solidFill>
                            <a:srgbClr val="171E42"/>
                          </a:solidFill>
                          <a:effectLst/>
                          <a:latin typeface="Effra" panose="020B0603020203020204" pitchFamily="34" charset="0"/>
                          <a:ea typeface="+mn-ea"/>
                          <a:cs typeface="Arial" panose="020B0604020202020204" pitchFamily="34" charset="0"/>
                        </a:rPr>
                        <a:t>14.00</a:t>
                      </a:r>
                      <a:endParaRPr lang="es-ES" sz="900" b="1" kern="1200" dirty="0">
                        <a:solidFill>
                          <a:srgbClr val="171E42"/>
                        </a:solidFill>
                        <a:effectLst/>
                        <a:latin typeface="Effra" panose="020B0603020203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+mn-ea"/>
                          <a:cs typeface="+mn-cs"/>
                        </a:rPr>
                        <a:t>Confeção</a:t>
                      </a:r>
                      <a:r>
                        <a:rPr lang="en-US" sz="900" kern="1200" noProof="0" dirty="0">
                          <a:solidFill>
                            <a:srgbClr val="575756"/>
                          </a:solidFill>
                          <a:latin typeface="Effra Light" charset="0"/>
                          <a:ea typeface="+mn-ea"/>
                          <a:cs typeface="+mn-cs"/>
                        </a:rPr>
                        <a:t> de anastomoses </a:t>
                      </a:r>
                      <a:r>
                        <a:rPr lang="en-US" sz="900" kern="12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+mn-ea"/>
                          <a:cs typeface="+mn-cs"/>
                        </a:rPr>
                        <a:t>manuais</a:t>
                      </a:r>
                      <a:endParaRPr lang="en-US" sz="900" kern="1200" noProof="0" dirty="0">
                        <a:solidFill>
                          <a:srgbClr val="575756"/>
                        </a:solidFill>
                        <a:latin typeface="Effra Light" charset="0"/>
                        <a:ea typeface="+mn-ea"/>
                        <a:cs typeface="+mn-cs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kern="1200" dirty="0" err="1">
                          <a:solidFill>
                            <a:srgbClr val="03A8E3"/>
                          </a:solidFill>
                          <a:latin typeface="Effra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Sessão</a:t>
                      </a:r>
                      <a:r>
                        <a:rPr lang="es-ES" sz="800" b="0" kern="1200" dirty="0">
                          <a:solidFill>
                            <a:srgbClr val="03A8E3"/>
                          </a:solidFill>
                          <a:latin typeface="Effra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800" b="0" kern="1200" dirty="0" err="1">
                          <a:solidFill>
                            <a:srgbClr val="03A8E3"/>
                          </a:solidFill>
                          <a:latin typeface="Effra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Prática</a:t>
                      </a:r>
                      <a:endParaRPr lang="es-ES" sz="800" b="0" kern="1200" dirty="0">
                        <a:solidFill>
                          <a:srgbClr val="03A8E3"/>
                        </a:solidFill>
                        <a:latin typeface="Effra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01839208"/>
                  </a:ext>
                </a:extLst>
              </a:tr>
              <a:tr h="438391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kern="1200" dirty="0">
                          <a:solidFill>
                            <a:srgbClr val="171E42"/>
                          </a:solidFill>
                          <a:effectLst/>
                          <a:latin typeface="Effra" panose="020B0603020203020204" pitchFamily="34" charset="0"/>
                          <a:ea typeface="+mn-ea"/>
                          <a:cs typeface="Arial" panose="020B0604020202020204" pitchFamily="34" charset="0"/>
                        </a:rPr>
                        <a:t>17.00</a:t>
                      </a:r>
                      <a:endParaRPr lang="es-ES" sz="900" b="1" kern="1200" dirty="0">
                        <a:solidFill>
                          <a:srgbClr val="171E42"/>
                        </a:solidFill>
                        <a:effectLst/>
                        <a:latin typeface="Effra" panose="020B0603020203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+mn-ea"/>
                          <a:cs typeface="+mn-cs"/>
                        </a:rPr>
                        <a:t>Discussão</a:t>
                      </a:r>
                      <a:r>
                        <a:rPr lang="en-US" sz="900" kern="1200" noProof="0" dirty="0">
                          <a:solidFill>
                            <a:srgbClr val="575756"/>
                          </a:solidFill>
                          <a:latin typeface="Effra Light" charset="0"/>
                          <a:ea typeface="+mn-ea"/>
                          <a:cs typeface="+mn-cs"/>
                        </a:rPr>
                        <a:t> e </a:t>
                      </a:r>
                      <a:r>
                        <a:rPr lang="en-US" sz="900" kern="12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+mn-ea"/>
                          <a:cs typeface="+mn-cs"/>
                        </a:rPr>
                        <a:t>análise</a:t>
                      </a:r>
                      <a:r>
                        <a:rPr lang="en-US" sz="900" kern="1200" noProof="0" dirty="0">
                          <a:solidFill>
                            <a:srgbClr val="575756"/>
                          </a:solidFill>
                          <a:latin typeface="Effra Light" charset="0"/>
                          <a:ea typeface="+mn-ea"/>
                          <a:cs typeface="+mn-cs"/>
                        </a:rPr>
                        <a:t> dos </a:t>
                      </a:r>
                      <a:r>
                        <a:rPr lang="en-US" sz="900" kern="12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+mn-ea"/>
                          <a:cs typeface="+mn-cs"/>
                        </a:rPr>
                        <a:t>procedimentos</a:t>
                      </a:r>
                      <a:r>
                        <a:rPr lang="en-US" sz="900" kern="1200" noProof="0" dirty="0">
                          <a:solidFill>
                            <a:srgbClr val="575756"/>
                          </a:solidFill>
                          <a:latin typeface="Effra Light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kern="12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+mn-ea"/>
                          <a:cs typeface="+mn-cs"/>
                        </a:rPr>
                        <a:t>realizados</a:t>
                      </a:r>
                      <a:r>
                        <a:rPr lang="en-US" sz="900" kern="1200" noProof="0" dirty="0">
                          <a:solidFill>
                            <a:srgbClr val="575756"/>
                          </a:solidFill>
                          <a:latin typeface="Effra Light" charset="0"/>
                          <a:ea typeface="+mn-ea"/>
                          <a:cs typeface="+mn-cs"/>
                        </a:rPr>
                        <a:t> e </a:t>
                      </a:r>
                      <a:r>
                        <a:rPr lang="en-US" sz="900" kern="12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+mn-ea"/>
                          <a:cs typeface="+mn-cs"/>
                        </a:rPr>
                        <a:t>resultados</a:t>
                      </a:r>
                      <a:endParaRPr lang="en-US" sz="900" kern="1200" noProof="0" dirty="0">
                        <a:solidFill>
                          <a:srgbClr val="575756"/>
                        </a:solidFill>
                        <a:latin typeface="Effra Light" charset="0"/>
                        <a:ea typeface="+mn-ea"/>
                        <a:cs typeface="+mn-cs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3A8E3"/>
                        </a:solidFill>
                        <a:effectLst/>
                        <a:uLnTx/>
                        <a:uFillTx/>
                        <a:latin typeface="Effra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03376292"/>
                  </a:ext>
                </a:extLst>
              </a:tr>
              <a:tr h="320289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kern="1200" dirty="0">
                          <a:solidFill>
                            <a:srgbClr val="171E42"/>
                          </a:solidFill>
                          <a:effectLst/>
                          <a:latin typeface="Effra" panose="020B0603020203020204" pitchFamily="34" charset="0"/>
                          <a:ea typeface="+mn-ea"/>
                          <a:cs typeface="Arial" panose="020B0604020202020204" pitchFamily="34" charset="0"/>
                        </a:rPr>
                        <a:t>17.30</a:t>
                      </a:r>
                      <a:endParaRPr lang="es-ES" sz="900" b="1" kern="1200" dirty="0">
                        <a:solidFill>
                          <a:srgbClr val="171E42"/>
                        </a:solidFill>
                        <a:effectLst/>
                        <a:latin typeface="Effra" panose="020B0603020203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+mn-ea"/>
                          <a:cs typeface="+mn-cs"/>
                        </a:rPr>
                        <a:t>Encerramento</a:t>
                      </a:r>
                      <a:r>
                        <a:rPr lang="en-US" sz="900" kern="1200" noProof="0" dirty="0">
                          <a:solidFill>
                            <a:srgbClr val="575756"/>
                          </a:solidFill>
                          <a:latin typeface="Effra Light" charset="0"/>
                          <a:ea typeface="+mn-ea"/>
                          <a:cs typeface="+mn-cs"/>
                        </a:rPr>
                        <a:t> do </a:t>
                      </a:r>
                      <a:r>
                        <a:rPr lang="en-US" sz="900" kern="1200" noProof="0" dirty="0" err="1">
                          <a:solidFill>
                            <a:srgbClr val="575756"/>
                          </a:solidFill>
                          <a:latin typeface="Effra Light" charset="0"/>
                          <a:ea typeface="+mn-ea"/>
                          <a:cs typeface="+mn-cs"/>
                        </a:rPr>
                        <a:t>Curso</a:t>
                      </a:r>
                      <a:endParaRPr lang="en-US" sz="900" kern="1200" noProof="0" dirty="0">
                        <a:solidFill>
                          <a:srgbClr val="575756"/>
                        </a:solidFill>
                        <a:latin typeface="Effra Light" charset="0"/>
                        <a:ea typeface="+mn-ea"/>
                        <a:cs typeface="+mn-cs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b="1" kern="1200" dirty="0">
                        <a:solidFill>
                          <a:srgbClr val="171E42"/>
                        </a:solidFill>
                        <a:effectLst/>
                        <a:latin typeface="Effra" panose="020B0603020203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2215" marR="62215" marT="32659" marB="3265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1B3B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04026424"/>
                  </a:ext>
                </a:extLst>
              </a:tr>
            </a:tbl>
          </a:graphicData>
        </a:graphic>
      </p:graphicFrame>
      <p:pic>
        <p:nvPicPr>
          <p:cNvPr id="20" name="Imagem 19">
            <a:extLst>
              <a:ext uri="{FF2B5EF4-FFF2-40B4-BE49-F238E27FC236}">
                <a16:creationId xmlns:a16="http://schemas.microsoft.com/office/drawing/2014/main" id="{CCA8C0FB-69C6-7247-98C9-7BB4718062D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7" t="22781" r="1745" b="22278"/>
          <a:stretch/>
        </p:blipFill>
        <p:spPr bwMode="auto">
          <a:xfrm>
            <a:off x="5394722" y="9321800"/>
            <a:ext cx="1286722" cy="5329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Picture 2" descr="SPCMIN">
            <a:extLst>
              <a:ext uri="{FF2B5EF4-FFF2-40B4-BE49-F238E27FC236}">
                <a16:creationId xmlns:a16="http://schemas.microsoft.com/office/drawing/2014/main" id="{B003D568-1E10-0441-B303-B83571D3B5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736" y="9517232"/>
            <a:ext cx="224660" cy="224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Apcer Logo Vector (.PDF) Free Download">
            <a:extLst>
              <a:ext uri="{FF2B5EF4-FFF2-40B4-BE49-F238E27FC236}">
                <a16:creationId xmlns:a16="http://schemas.microsoft.com/office/drawing/2014/main" id="{2ADBB15A-B83E-1F43-B0C5-098FF6EA4F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7778" y="9524627"/>
            <a:ext cx="202340" cy="20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Logo DGERT | SMARTIDIOM">
            <a:extLst>
              <a:ext uri="{FF2B5EF4-FFF2-40B4-BE49-F238E27FC236}">
                <a16:creationId xmlns:a16="http://schemas.microsoft.com/office/drawing/2014/main" id="{7F103213-158A-F64C-B445-52E9582545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967" y="9522045"/>
            <a:ext cx="287130" cy="20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5700D20E-B4FD-AB44-B4D1-DC9E8837F1D6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12807" r="12807"/>
          <a:stretch/>
        </p:blipFill>
        <p:spPr>
          <a:xfrm>
            <a:off x="4525736" y="25291"/>
            <a:ext cx="2350334" cy="2344528"/>
          </a:xfrm>
          <a:prstGeom prst="ellipse">
            <a:avLst/>
          </a:prstGeo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55132384-C53A-5C4E-A662-4A5D238DFFB0}"/>
              </a:ext>
            </a:extLst>
          </p:cNvPr>
          <p:cNvSpPr txBox="1"/>
          <p:nvPr/>
        </p:nvSpPr>
        <p:spPr>
          <a:xfrm>
            <a:off x="458996" y="874790"/>
            <a:ext cx="42349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>
                <a:solidFill>
                  <a:schemeClr val="bg1"/>
                </a:solidFill>
                <a:latin typeface="Effra" panose="020B0603020203020204"/>
              </a:rPr>
              <a:t>Curso de Anastomoses Manuais 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34ACAEC-6106-4146-9B8D-331B7DA6A73B}"/>
              </a:ext>
            </a:extLst>
          </p:cNvPr>
          <p:cNvSpPr txBox="1"/>
          <p:nvPr/>
        </p:nvSpPr>
        <p:spPr>
          <a:xfrm>
            <a:off x="206237" y="2869065"/>
            <a:ext cx="13372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>
                <a:solidFill>
                  <a:srgbClr val="00BDFF"/>
                </a:solidFill>
                <a:latin typeface="Effra" panose="02000506080000020004" pitchFamily="2" charset="77"/>
              </a:rPr>
              <a:t>PROGRAMA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387D8A1-DB31-4842-B100-9A151581D0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3227" y="9524627"/>
            <a:ext cx="224660" cy="195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39645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MPACT_AGENDA_A4" id="{0CC62EEF-304B-3340-9EA2-CCA527B5F453}" vid="{9918A1E6-B1AF-8F4B-90E5-788136B883A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IMPACT_AGENDA_A4</Template>
  <TotalTime>1726</TotalTime>
  <Words>256</Words>
  <Application>Microsoft Macintosh PowerPoint</Application>
  <PresentationFormat>Papel A4 (210x297 mm)</PresentationFormat>
  <Paragraphs>61</Paragraphs>
  <Slides>2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11" baseType="lpstr">
      <vt:lpstr>Abadi</vt:lpstr>
      <vt:lpstr>Arial</vt:lpstr>
      <vt:lpstr>Calibri</vt:lpstr>
      <vt:lpstr>Calibri Light</vt:lpstr>
      <vt:lpstr>Effra</vt:lpstr>
      <vt:lpstr>Effra Bold</vt:lpstr>
      <vt:lpstr>Effra Light</vt:lpstr>
      <vt:lpstr>Wingdings</vt:lpstr>
      <vt:lpstr>Tema de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Querencias, David</dc:creator>
  <cp:keywords>Medtronic Controlled</cp:keywords>
  <cp:lastModifiedBy>miguel nora</cp:lastModifiedBy>
  <cp:revision>51</cp:revision>
  <dcterms:created xsi:type="dcterms:W3CDTF">2019-03-07T14:06:57Z</dcterms:created>
  <dcterms:modified xsi:type="dcterms:W3CDTF">2022-02-14T15:32:04Z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ff02043a-0771-43d2-88e1-dc8a0c0bea66</vt:lpwstr>
  </property>
  <property fmtid="{D5CDD505-2E9C-101B-9397-08002B2CF9AE}" pid="3" name="DocumentCreator">
    <vt:lpwstr>quered2</vt:lpwstr>
  </property>
  <property fmtid="{D5CDD505-2E9C-101B-9397-08002B2CF9AE}" pid="4" name="CreationDate">
    <vt:lpwstr>2019-03-07</vt:lpwstr>
  </property>
  <property fmtid="{D5CDD505-2E9C-101B-9397-08002B2CF9AE}" pid="5" name="Classification">
    <vt:lpwstr>MedtronicControlled</vt:lpwstr>
  </property>
</Properties>
</file>